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8" r:id="rId3"/>
    <p:sldId id="260" r:id="rId4"/>
    <p:sldId id="259" r:id="rId5"/>
    <p:sldId id="261" r:id="rId6"/>
    <p:sldId id="257" r:id="rId7"/>
    <p:sldId id="263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6277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30" y="0"/>
            <a:ext cx="2946058" cy="496277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r">
              <a:defRPr sz="800"/>
            </a:lvl1pPr>
          </a:lstStyle>
          <a:p>
            <a:fld id="{601B200F-C54D-44D1-97F9-5DFA4BE87DCE}" type="datetimeFigureOut">
              <a:rPr lang="fr-FR" smtClean="0"/>
              <a:t>22/10/2013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058" cy="496277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530" y="9428165"/>
            <a:ext cx="2946058" cy="496277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r">
              <a:defRPr sz="800"/>
            </a:lvl1pPr>
          </a:lstStyle>
          <a:p>
            <a:fld id="{D9431533-9E5F-4BFC-BC04-AF9EAA242A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468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982688"/>
          </a:xfrm>
        </p:spPr>
        <p:txBody>
          <a:bodyPr anchor="b">
            <a:normAutofit/>
          </a:bodyPr>
          <a:lstStyle>
            <a:lvl1pPr>
              <a:defRPr sz="2800" cap="all" baseline="0"/>
            </a:lvl1pPr>
          </a:lstStyle>
          <a:p>
            <a:r>
              <a:rPr kumimoji="0" lang="fr-FR" dirty="0" smtClean="0"/>
              <a:t>Modifiez le style du titre</a:t>
            </a:r>
            <a:br>
              <a:rPr kumimoji="0" lang="fr-FR" dirty="0" smtClean="0"/>
            </a:br>
            <a:r>
              <a:rPr kumimoji="0" lang="fr-FR" dirty="0" smtClean="0"/>
              <a:t/>
            </a:r>
            <a:br>
              <a:rPr kumimoji="0" lang="fr-FR" dirty="0" smtClean="0"/>
            </a:br>
            <a:endParaRPr kumimoji="0"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5" y="1257300"/>
            <a:ext cx="360040" cy="137160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5" y="1257300"/>
            <a:ext cx="360040" cy="1371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>
          <a:xfrm>
            <a:off x="107505" y="1257300"/>
            <a:ext cx="360040" cy="137160"/>
          </a:xfrm>
          <a:prstGeom prst="rect">
            <a:avLst/>
          </a:prstGeom>
        </p:spPr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107505" y="1257300"/>
            <a:ext cx="360040" cy="137160"/>
          </a:xfrm>
          <a:prstGeom prst="rect">
            <a:avLst/>
          </a:prstGeom>
        </p:spPr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7505" y="1257300"/>
            <a:ext cx="360040" cy="1371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505" y="1257300"/>
            <a:ext cx="360040" cy="1371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597" y="11201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85654" y="1005840"/>
            <a:ext cx="855345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Modèle structurel des usages de l’audioguide </a:t>
            </a:r>
            <a:r>
              <a:rPr lang="fr-FR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Nintendo 3ds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musée du Louvre</a:t>
            </a:r>
            <a:b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tirées de la comparaison résultats/objectifs initiaux</a:t>
            </a:r>
            <a:b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3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</a:t>
            </a:r>
            <a:r>
              <a:rPr lang="fr-FR" sz="13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Krebs - Agnès </a:t>
            </a:r>
            <a:r>
              <a:rPr lang="fr-FR" sz="13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Alfandari . </a:t>
            </a:r>
            <a:r>
              <a:rPr lang="fr-FR" sz="1300" i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Rencontres numériques</a:t>
            </a:r>
            <a:r>
              <a:rPr lang="fr-FR" sz="13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22 octobre 2013</a:t>
            </a:r>
            <a:r>
              <a:rPr lang="fr-FR" sz="13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3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3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Principaux constats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fr-FR" sz="2400" b="1" dirty="0" smtClean="0"/>
              <a:t>Appréciation dépendante du type de projet de visite :</a:t>
            </a:r>
          </a:p>
          <a:p>
            <a:pPr marL="0" indent="0">
              <a:buClrTx/>
              <a:buNone/>
            </a:pPr>
            <a:endParaRPr lang="fr-FR" sz="1800" b="1" dirty="0" smtClean="0"/>
          </a:p>
          <a:p>
            <a:pPr marL="0" indent="0">
              <a:buClrTx/>
              <a:buNone/>
            </a:pPr>
            <a:endParaRPr lang="fr-FR" sz="1800" b="1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800" b="1" dirty="0" smtClean="0"/>
              <a:t>Découvrir / S’orienter dans le musée</a:t>
            </a:r>
          </a:p>
          <a:p>
            <a:pPr marL="0" indent="0">
              <a:buClrTx/>
              <a:buNone/>
            </a:pPr>
            <a:endParaRPr lang="fr-FR" sz="1800" b="1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800" b="1" dirty="0" smtClean="0"/>
              <a:t>Approfondir / Enrichir ses connaissances</a:t>
            </a:r>
            <a:endParaRPr lang="fr-FR" sz="1800" b="1" i="1" dirty="0" smtClean="0"/>
          </a:p>
          <a:p>
            <a:pPr marL="0" indent="0">
              <a:buClrTx/>
              <a:buNone/>
            </a:pPr>
            <a:endParaRPr lang="fr-F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3043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Principaux constats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fr-FR" sz="2400" b="1" dirty="0" smtClean="0"/>
              <a:t>Trois grandes logiques d’usages de la console</a:t>
            </a:r>
          </a:p>
          <a:p>
            <a:pPr marL="0" indent="0">
              <a:buClrTx/>
              <a:buNone/>
            </a:pPr>
            <a:endParaRPr lang="fr-FR" sz="1800" b="1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800" b="1" dirty="0" smtClean="0"/>
              <a:t>Usage riche et « exhaustif »</a:t>
            </a:r>
          </a:p>
          <a:p>
            <a:pPr marL="0" indent="0">
              <a:buClrTx/>
              <a:buNone/>
            </a:pPr>
            <a:endParaRPr lang="fr-FR" sz="1800" b="1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800" b="1" dirty="0" smtClean="0"/>
              <a:t>Usage sélectif </a:t>
            </a:r>
            <a:r>
              <a:rPr lang="fr-FR" sz="1800" b="1" i="1" dirty="0" smtClean="0"/>
              <a:t>choisi</a:t>
            </a:r>
          </a:p>
          <a:p>
            <a:pPr marL="0" indent="0">
              <a:buClrTx/>
              <a:buNone/>
            </a:pPr>
            <a:endParaRPr lang="fr-FR" sz="1800" b="1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800" b="1" dirty="0" smtClean="0"/>
              <a:t>Usage sélectif </a:t>
            </a:r>
            <a:r>
              <a:rPr lang="fr-FR" sz="1800" b="1" i="1" dirty="0" smtClean="0"/>
              <a:t>subi</a:t>
            </a:r>
          </a:p>
        </p:txBody>
      </p:sp>
    </p:spTree>
    <p:extLst>
      <p:ext uri="{BB962C8B-B14F-4D97-AF65-F5344CB8AC3E}">
        <p14:creationId xmlns:p14="http://schemas.microsoft.com/office/powerpoint/2010/main" val="42178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Les résultats de l’étude face aux objectifs initiaux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496" y="1340768"/>
            <a:ext cx="9108504" cy="5184576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fr-FR" sz="2400" b="1" dirty="0" smtClean="0"/>
              <a:t>Un objectif global : Améliorer la qualité et l’attractivité du service</a:t>
            </a:r>
          </a:p>
          <a:p>
            <a:pPr marL="0" indent="0">
              <a:buClrTx/>
              <a:buNone/>
            </a:pPr>
            <a:endParaRPr lang="fr-FR" sz="1800" b="1" dirty="0" smtClean="0"/>
          </a:p>
          <a:p>
            <a:pPr marL="0" indent="0">
              <a:buClrTx/>
              <a:buNone/>
            </a:pPr>
            <a:r>
              <a:rPr lang="fr-FR" sz="1800" b="1" dirty="0" smtClean="0"/>
              <a:t>Des objectifs internes :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fr-FR" sz="1800" b="1" dirty="0"/>
              <a:t>	</a:t>
            </a:r>
            <a:r>
              <a:rPr lang="fr-FR" sz="1800" b="1" dirty="0" smtClean="0"/>
              <a:t>améliorer le taux de prise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fr-FR" sz="1800" b="1" dirty="0"/>
              <a:t>	</a:t>
            </a:r>
            <a:r>
              <a:rPr lang="fr-FR" sz="1800" b="1" dirty="0" smtClean="0"/>
              <a:t>moderniser l’image du musée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fr-FR" sz="1800" b="1" dirty="0" smtClean="0"/>
              <a:t>	développer les publics (garantir l’attraction du jeune public)</a:t>
            </a:r>
          </a:p>
          <a:p>
            <a:pPr marL="0" indent="0">
              <a:buClrTx/>
              <a:buNone/>
            </a:pPr>
            <a:endParaRPr lang="fr-FR" sz="1800" b="1" dirty="0" smtClean="0"/>
          </a:p>
          <a:p>
            <a:pPr marL="0" indent="0">
              <a:buClrTx/>
              <a:buNone/>
            </a:pPr>
            <a:r>
              <a:rPr lang="fr-FR" sz="1800" b="1" dirty="0" smtClean="0"/>
              <a:t>Des objectifs externes :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fr-FR" sz="1800" b="1" dirty="0"/>
              <a:t>	</a:t>
            </a:r>
            <a:r>
              <a:rPr lang="fr-FR" sz="1800" b="1" dirty="0" smtClean="0"/>
              <a:t>proposer des contenus et usages adaptés aux différents publics</a:t>
            </a:r>
            <a:endParaRPr lang="fr-FR" sz="1800" b="1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fr-FR" sz="1800" b="1" dirty="0"/>
              <a:t>	</a:t>
            </a:r>
            <a:r>
              <a:rPr lang="fr-FR" sz="1800" b="1" dirty="0" smtClean="0"/>
              <a:t>améliorer le guidage, la localisation dans les espaces</a:t>
            </a:r>
            <a:endParaRPr lang="fr-FR" sz="1800" b="1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fr-FR" sz="1800" b="1" dirty="0"/>
              <a:t>	</a:t>
            </a:r>
            <a:r>
              <a:rPr lang="fr-FR" sz="1800" b="1" dirty="0" smtClean="0"/>
              <a:t>enrichir l’expérience de visite</a:t>
            </a:r>
            <a:endParaRPr lang="fr-FR" sz="1800" b="1" dirty="0"/>
          </a:p>
          <a:p>
            <a:pPr marL="0" indent="0">
              <a:buClrTx/>
              <a:buNone/>
            </a:pPr>
            <a:r>
              <a:rPr lang="fr-FR" sz="1800" b="1" dirty="0"/>
              <a:t>	</a:t>
            </a:r>
            <a:endParaRPr lang="fr-F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0526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Objectifs/résultats : améliorer le taux de prise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9036496" cy="864096"/>
          </a:xfrm>
        </p:spPr>
        <p:txBody>
          <a:bodyPr>
            <a:normAutofit fontScale="92500" lnSpcReduction="20000"/>
          </a:bodyPr>
          <a:lstStyle/>
          <a:p>
            <a:pPr marL="0" indent="0">
              <a:buClrTx/>
              <a:buNone/>
            </a:pPr>
            <a:r>
              <a:rPr lang="fr-FR" sz="1800" b="1" dirty="0" smtClean="0"/>
              <a:t>	</a:t>
            </a:r>
          </a:p>
          <a:p>
            <a:pPr marL="0" indent="0">
              <a:buClrTx/>
              <a:buNone/>
            </a:pPr>
            <a:r>
              <a:rPr lang="fr-FR" sz="1800" b="1" dirty="0"/>
              <a:t>	</a:t>
            </a:r>
            <a:r>
              <a:rPr lang="fr-FR" sz="1800" b="1" dirty="0" smtClean="0"/>
              <a:t>Très forte augmentation du taux de prise et, compte tenu de la forte fréquentation, 	du nombre de guides loués. (Arrivée du nouveau guide en avril 2012)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126876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+</a:t>
            </a: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8" y="1947714"/>
            <a:ext cx="8423418" cy="250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6" y="4581128"/>
            <a:ext cx="83041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Étoile à 5 branches 6"/>
          <p:cNvSpPr/>
          <p:nvPr/>
        </p:nvSpPr>
        <p:spPr>
          <a:xfrm>
            <a:off x="2891854" y="2290316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2962126" y="4869160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Objectifs/résultats : moderniser l’image du musée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-1" y="1124744"/>
            <a:ext cx="9144001" cy="1057433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+</a:t>
            </a:r>
            <a:r>
              <a:rPr lang="fr-FR" sz="1800" b="1" dirty="0" smtClean="0"/>
              <a:t> Une couverture média très importante, un « </a:t>
            </a:r>
            <a:r>
              <a:rPr lang="fr-FR" sz="1800" b="1" dirty="0" err="1" smtClean="0"/>
              <a:t>buzz</a:t>
            </a:r>
            <a:r>
              <a:rPr lang="fr-FR" sz="1800" b="1" dirty="0" smtClean="0"/>
              <a:t> » très positif, un fort enthousiasme.</a:t>
            </a:r>
          </a:p>
          <a:p>
            <a:pPr marL="0" indent="0">
              <a:buClrTx/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+</a:t>
            </a:r>
            <a:r>
              <a:rPr lang="fr-FR" sz="1800" b="1" dirty="0" smtClean="0"/>
              <a:t> Apparition de nouvelles motivations de visites : visiter le Louvre avec un outil moderne et performant, de façon plus ludique, envie de tester la console.</a:t>
            </a:r>
          </a:p>
          <a:p>
            <a:pPr marL="0" indent="0">
              <a:buClrTx/>
              <a:buNone/>
            </a:pPr>
            <a:endParaRPr lang="fr-FR" sz="1800" b="1" dirty="0" smtClean="0"/>
          </a:p>
        </p:txBody>
      </p:sp>
      <p:pic>
        <p:nvPicPr>
          <p:cNvPr id="4" name="Picture 2" descr="C:\Users\Alfandari\Documents\1-MULTIMEDIA\Colloques et articles\MEDIA\Icono mobile\buzz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82177"/>
            <a:ext cx="4785147" cy="18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lfandari\Documents\1-MULTIMEDIA\Colloques et articles\MEDIA\Icono mobile\buzz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" y="4022773"/>
            <a:ext cx="5445351" cy="28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lfandari\Documents\1-MULTIMEDIA\Colloques et articles\MEDIA\Icono mobile\buzz nintendo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4192513" cy="30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lfandari\Documents\1-MULTIMEDIA\Colloques et articles\MEDIA\Icono mobile\buzz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692" y="3717032"/>
            <a:ext cx="5309869" cy="21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lfandari\Documents\1-MULTIMEDIA\Colloques et articles\MEDIA\Icono mobile\buzz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42" y="5414279"/>
            <a:ext cx="2317136" cy="144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lfandari\Documents\1-MULTIMEDIA\Colloques et articles\MEDIA\Icono mobile\buzz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" y="3971481"/>
            <a:ext cx="2864526" cy="14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/>
              <a:t>Objectifs/résultats : développer les publics (garantir l’attraction des jeunes)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26215" y="1340767"/>
            <a:ext cx="8317011" cy="1296144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fr-FR" sz="2000" dirty="0" smtClean="0"/>
              <a:t>60 % des utilisateurs de l’audioguide ont moins de 30 ans</a:t>
            </a:r>
          </a:p>
          <a:p>
            <a:pPr marL="0" indent="0">
              <a:buClrTx/>
              <a:buNone/>
            </a:pPr>
            <a:r>
              <a:rPr lang="fr-FR" sz="2000" dirty="0" smtClean="0"/>
              <a:t>2/3 des utilisateurs ne sont pas des usagers traditionnels de l’audio guidage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fr-FR" sz="2000" b="1" dirty="0" smtClean="0"/>
              <a:t>La DS conforte et augmente la proportion de jeunes usagers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fr-FR" sz="2000" b="1" dirty="0" smtClean="0"/>
              <a:t>La DS attire dans une proportion considérable de nouveaux usagers</a:t>
            </a:r>
            <a:r>
              <a:rPr lang="fr-FR" sz="2000" dirty="0"/>
              <a:t>	</a:t>
            </a:r>
            <a:endParaRPr lang="fr-FR" sz="2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-6316" y="1573341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+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4056" y="2996952"/>
            <a:ext cx="42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86590" y="3143461"/>
            <a:ext cx="8208912" cy="8897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"/>
              <a:buNone/>
            </a:pPr>
            <a:r>
              <a:rPr lang="fr-FR" sz="2000" dirty="0" smtClean="0"/>
              <a:t>Chez les plus jeunes (15-17 ans [15%]), l’effet d’attraction est réel mais sans effet de transformation. Il sont globalement peu satisfaits de leur visite.</a:t>
            </a:r>
            <a:r>
              <a:rPr lang="fr-FR" sz="2400" b="1" dirty="0" smtClean="0"/>
              <a:t>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6316" y="4325271"/>
            <a:ext cx="1164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+/-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80265" y="4346720"/>
            <a:ext cx="828092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"/>
              <a:buNone/>
            </a:pPr>
            <a:r>
              <a:rPr lang="fr-FR" sz="2000" dirty="0" smtClean="0"/>
              <a:t>Les technophiles non connaisseurs en art semblent être attirés par l’association Louvre/Nintendo et la promesse d’une visite plus ludique. Ils sont assez satisfaits sans toutefois être dithyrambiques.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986590" y="5711056"/>
            <a:ext cx="8208912" cy="8862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"/>
              <a:buNone/>
            </a:pPr>
            <a:r>
              <a:rPr lang="fr-FR" sz="2000" dirty="0" smtClean="0"/>
              <a:t>Les </a:t>
            </a:r>
            <a:r>
              <a:rPr lang="fr-FR" sz="2000" u="sng" dirty="0" smtClean="0"/>
              <a:t>jeunes adultes </a:t>
            </a:r>
            <a:r>
              <a:rPr lang="fr-FR" sz="2000" dirty="0" smtClean="0"/>
              <a:t>(18-25 ans [21%]) sont </a:t>
            </a:r>
            <a:r>
              <a:rPr lang="fr-FR" sz="2000" u="sng" dirty="0" smtClean="0"/>
              <a:t>très satisfaits</a:t>
            </a:r>
            <a:r>
              <a:rPr lang="fr-FR" sz="2000" dirty="0" smtClean="0"/>
              <a:t>. Ils sont le cœur de cible de la nouvelle offre.</a:t>
            </a:r>
            <a:endParaRPr lang="fr-FR" sz="2400" b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-6316" y="551723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+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352928" cy="112474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Objectifs/résultats : proposer des contenus et des usages adaptés</a:t>
            </a:r>
            <a:endParaRPr lang="fr-FR" sz="2800" dirty="0"/>
          </a:p>
        </p:txBody>
      </p:sp>
      <p:sp>
        <p:nvSpPr>
          <p:cNvPr id="6" name="Flèche vers le haut 5"/>
          <p:cNvSpPr/>
          <p:nvPr/>
        </p:nvSpPr>
        <p:spPr>
          <a:xfrm>
            <a:off x="43647" y="1155012"/>
            <a:ext cx="2592288" cy="47525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1992294" y="1352475"/>
            <a:ext cx="2664296" cy="460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>
            <a:off x="4224542" y="1136451"/>
            <a:ext cx="2592288" cy="47525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6454588" y="1309368"/>
            <a:ext cx="2664296" cy="460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6110" y="3356455"/>
            <a:ext cx="2294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L’écoute de l’offre est beaucoup mieux répartie (parcours, incontournables, offre famille, commentaires)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159732" y="1397812"/>
            <a:ext cx="2294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contenus ne répondent pas aux attentes des adolescents qui finissent par abandonner l’appareil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94761" y="6076367"/>
            <a:ext cx="7992888" cy="78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+/- les séniors plébiscitent les commentaires mais font un usage très limité de la DS, les technophiles peu connaisseurs en art apprécient la visite plus ludique et les fonctionnalités d’orientation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355976" y="3531276"/>
            <a:ext cx="2294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</a:t>
            </a:r>
            <a:r>
              <a:rPr lang="fr-FR" dirty="0" smtClean="0"/>
              <a:t>es jeunes étrangers amateurs et technophiles exploitent toutes les possibilités de l’offre lors d’une visite très exhaustive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650322" y="1388995"/>
            <a:ext cx="2294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touristes en famille, primo visiteurs, ont des difficultés à s’orienter et à bien utiliser l’appareil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84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Objectifs/résultats : améliorer le guidage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496" y="1412776"/>
            <a:ext cx="9108504" cy="4701955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fr-FR" sz="2000" b="1" dirty="0" smtClean="0"/>
              <a:t>Le nouveau guide apporte globalement des améliorations mais laisse de coté certains publics pour qui la DS peut même représenter une difficulté supplémentaire.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endParaRPr lang="fr-FR" sz="2000" b="1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000" b="1" dirty="0" smtClean="0"/>
              <a:t>Pour  72 % le </a:t>
            </a:r>
            <a:r>
              <a:rPr lang="fr-FR" sz="2000" b="1" dirty="0"/>
              <a:t>plan permet de s’orienter facilement </a:t>
            </a:r>
            <a:br>
              <a:rPr lang="fr-FR" sz="2000" b="1" dirty="0"/>
            </a:br>
            <a:r>
              <a:rPr lang="fr-FR" sz="2000" b="1" dirty="0" smtClean="0"/>
              <a:t>/ 14 % avec l’ancien guide</a:t>
            </a:r>
            <a:br>
              <a:rPr lang="fr-FR" sz="2000" b="1" dirty="0" smtClean="0"/>
            </a:br>
            <a:endParaRPr lang="fr-FR" sz="2000" b="1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000" b="1" dirty="0" smtClean="0"/>
              <a:t>La nécessité de recourir à d’autres aides : plan guide, les panneaux muraux d’orientation, agents dans les salles reste forte</a:t>
            </a:r>
          </a:p>
          <a:p>
            <a:pPr marL="0" indent="0">
              <a:buClrTx/>
              <a:buNone/>
            </a:pPr>
            <a:endParaRPr lang="fr-FR" sz="2000" b="1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000" b="1" dirty="0"/>
              <a:t>Les familles en situation touristiques et les séniors franciliens en forte demande d’orientation ont eu de grandes difficultés à utiliser cette fonctionnalité.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6484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3002124" y="2851836"/>
            <a:ext cx="2686000" cy="26534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38 % très satisfaits</a:t>
            </a:r>
          </a:p>
          <a:p>
            <a:pPr algn="ctr"/>
            <a:r>
              <a:rPr lang="fr-FR" sz="2400" b="1" dirty="0" smtClean="0"/>
              <a:t>43 % plutôt satisfaits</a:t>
            </a:r>
            <a:endParaRPr lang="fr-FR" sz="24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Objectifs/résultats : enrichir l’expérience de visite</a:t>
            </a:r>
            <a:endParaRPr lang="fr-FR" sz="2800" dirty="0"/>
          </a:p>
        </p:txBody>
      </p:sp>
      <p:sp>
        <p:nvSpPr>
          <p:cNvPr id="8" name="Ellipse 7"/>
          <p:cNvSpPr/>
          <p:nvPr/>
        </p:nvSpPr>
        <p:spPr>
          <a:xfrm>
            <a:off x="2274332" y="4823968"/>
            <a:ext cx="1649596" cy="16293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Mieux s’orienter</a:t>
            </a:r>
          </a:p>
        </p:txBody>
      </p:sp>
      <p:sp>
        <p:nvSpPr>
          <p:cNvPr id="9" name="Ellipse 8"/>
          <p:cNvSpPr/>
          <p:nvPr/>
        </p:nvSpPr>
        <p:spPr>
          <a:xfrm>
            <a:off x="4519718" y="4941168"/>
            <a:ext cx="1780474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S’isoler</a:t>
            </a:r>
          </a:p>
          <a:p>
            <a:pPr algn="ctr"/>
            <a:r>
              <a:rPr lang="fr-FR" sz="2400" b="1" dirty="0" smtClean="0"/>
              <a:t>profiter</a:t>
            </a:r>
          </a:p>
        </p:txBody>
      </p:sp>
      <p:sp>
        <p:nvSpPr>
          <p:cNvPr id="10" name="Ellipse 9"/>
          <p:cNvSpPr/>
          <p:nvPr/>
        </p:nvSpPr>
        <p:spPr>
          <a:xfrm>
            <a:off x="3203848" y="1052736"/>
            <a:ext cx="2149388" cy="2160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Faciliter la visite</a:t>
            </a:r>
          </a:p>
        </p:txBody>
      </p:sp>
      <p:sp>
        <p:nvSpPr>
          <p:cNvPr id="11" name="Ellipse 10"/>
          <p:cNvSpPr/>
          <p:nvPr/>
        </p:nvSpPr>
        <p:spPr>
          <a:xfrm>
            <a:off x="5724128" y="1445937"/>
            <a:ext cx="1944216" cy="19110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Mieux regarder</a:t>
            </a:r>
          </a:p>
        </p:txBody>
      </p:sp>
      <p:sp>
        <p:nvSpPr>
          <p:cNvPr id="12" name="Ellipse 11"/>
          <p:cNvSpPr/>
          <p:nvPr/>
        </p:nvSpPr>
        <p:spPr>
          <a:xfrm>
            <a:off x="365688" y="2128252"/>
            <a:ext cx="2686000" cy="26534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Apprendre</a:t>
            </a:r>
          </a:p>
          <a:p>
            <a:pPr algn="ctr"/>
            <a:r>
              <a:rPr lang="fr-FR" sz="2400" b="1" dirty="0" smtClean="0"/>
              <a:t>accéder</a:t>
            </a:r>
          </a:p>
          <a:p>
            <a:pPr algn="ctr"/>
            <a:r>
              <a:rPr lang="fr-FR" sz="2400" b="1" dirty="0" smtClean="0"/>
              <a:t>à des</a:t>
            </a:r>
          </a:p>
          <a:p>
            <a:pPr algn="ctr"/>
            <a:r>
              <a:rPr lang="fr-FR" sz="2400" b="1" dirty="0" smtClean="0"/>
              <a:t>informations</a:t>
            </a:r>
          </a:p>
          <a:p>
            <a:pPr algn="ctr"/>
            <a:r>
              <a:rPr lang="fr-FR" sz="2400" b="1" dirty="0" smtClean="0"/>
              <a:t>sur les œuvres</a:t>
            </a:r>
          </a:p>
        </p:txBody>
      </p:sp>
      <p:sp>
        <p:nvSpPr>
          <p:cNvPr id="13" name="Ellipse 12"/>
          <p:cNvSpPr/>
          <p:nvPr/>
        </p:nvSpPr>
        <p:spPr>
          <a:xfrm>
            <a:off x="6361348" y="3767794"/>
            <a:ext cx="1811052" cy="18122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Découvrir des œuvres</a:t>
            </a:r>
          </a:p>
        </p:txBody>
      </p:sp>
    </p:spTree>
    <p:extLst>
      <p:ext uri="{BB962C8B-B14F-4D97-AF65-F5344CB8AC3E}">
        <p14:creationId xmlns:p14="http://schemas.microsoft.com/office/powerpoint/2010/main" val="26484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Conclusions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496" y="1124744"/>
            <a:ext cx="9108504" cy="57435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fr-FR" sz="3600" dirty="0" smtClean="0"/>
              <a:t>Bonne satisfaction globale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fr-FR" sz="3600" dirty="0" smtClean="0"/>
              <a:t>Forte augmentation du taux de prise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fr-FR" sz="3600" dirty="0" smtClean="0"/>
              <a:t>Bénéfice en terme d’image qui concoure à l’élargissement du public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fr-FR" sz="3600" dirty="0" smtClean="0"/>
              <a:t>Nécessité d’améliorer </a:t>
            </a:r>
            <a:r>
              <a:rPr lang="fr-FR" sz="3600" dirty="0"/>
              <a:t>la prise en </a:t>
            </a:r>
            <a:r>
              <a:rPr lang="fr-FR" sz="3600" dirty="0" smtClean="0"/>
              <a:t>main, </a:t>
            </a:r>
            <a:r>
              <a:rPr lang="fr-FR" sz="3600" dirty="0"/>
              <a:t>le mode d’emploi, et </a:t>
            </a:r>
            <a:r>
              <a:rPr lang="fr-FR" sz="3600" dirty="0" smtClean="0"/>
              <a:t>les modes </a:t>
            </a:r>
            <a:r>
              <a:rPr lang="fr-FR" sz="3600" dirty="0"/>
              <a:t>d’utilisation </a:t>
            </a:r>
            <a:r>
              <a:rPr lang="fr-FR" sz="3600" dirty="0" smtClean="0"/>
              <a:t>simplifiées pour certains publics cibles.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fr-FR" sz="3600" dirty="0" smtClean="0"/>
              <a:t>Offres complémentaires, alternatives, innovantes et ludiques pour les adolescents.</a:t>
            </a:r>
          </a:p>
          <a:p>
            <a:pPr marL="0" indent="0">
              <a:buClrTx/>
              <a:buNone/>
            </a:pPr>
            <a:endParaRPr lang="fr-F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6484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Modèle</a:t>
            </a:r>
            <a:endParaRPr lang="fr-FR" sz="2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797050"/>
              </p:ext>
            </p:extLst>
          </p:nvPr>
        </p:nvGraphicFramePr>
        <p:xfrm>
          <a:off x="1475656" y="2132856"/>
          <a:ext cx="6096000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3683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Variables explicatives</a:t>
                      </a:r>
                      <a:endParaRPr lang="fr-FR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Variables</a:t>
                      </a:r>
                      <a:r>
                        <a:rPr lang="fr-FR" sz="2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à expliquer</a:t>
                      </a:r>
                      <a:endParaRPr lang="fr-FR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23405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fr-FR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Caractéristiques sociales</a:t>
                      </a:r>
                    </a:p>
                    <a:p>
                      <a:pPr algn="ctr"/>
                      <a:endParaRPr lang="fr-FR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Capital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fr-FR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Usages</a:t>
                      </a:r>
                    </a:p>
                    <a:p>
                      <a:pPr algn="ctr"/>
                      <a:endParaRPr lang="fr-FR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Réception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Résultats : classes </a:t>
            </a:r>
            <a:endParaRPr lang="fr-F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99411"/>
            <a:ext cx="7416824" cy="519061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96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Résultats : poids des classes</a:t>
            </a:r>
            <a:endParaRPr lang="fr-F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99411"/>
            <a:ext cx="7416824" cy="519061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331640" y="2141240"/>
            <a:ext cx="50405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15%</a:t>
            </a:r>
            <a:endParaRPr lang="fr-FR" sz="1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148064" y="2141240"/>
            <a:ext cx="50405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21%</a:t>
            </a:r>
            <a:endParaRPr lang="fr-FR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308304" y="4869159"/>
            <a:ext cx="50405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13%</a:t>
            </a:r>
            <a:endParaRPr lang="fr-FR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516216" y="5666039"/>
            <a:ext cx="50405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13%</a:t>
            </a:r>
            <a:endParaRPr lang="fr-FR" sz="1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956030" y="5146159"/>
            <a:ext cx="50405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21%</a:t>
            </a:r>
            <a:endParaRPr lang="fr-FR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-508" y="3717032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chemeClr val="bg2">
                    <a:lumMod val="50000"/>
                  </a:schemeClr>
                </a:solidFill>
              </a:rPr>
              <a:t>Capital </a:t>
            </a:r>
          </a:p>
          <a:p>
            <a:r>
              <a:rPr lang="fr-FR" sz="1300" b="1" dirty="0" smtClean="0">
                <a:solidFill>
                  <a:schemeClr val="bg2">
                    <a:lumMod val="50000"/>
                  </a:schemeClr>
                </a:solidFill>
              </a:rPr>
              <a:t>technologique</a:t>
            </a:r>
            <a:endParaRPr lang="fr-FR" sz="13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87816" y="3717032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00" b="1" dirty="0" smtClean="0">
                <a:solidFill>
                  <a:schemeClr val="bg2">
                    <a:lumMod val="50000"/>
                  </a:schemeClr>
                </a:solidFill>
              </a:rPr>
              <a:t>Capital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fr-FR" sz="1300" b="1" dirty="0" smtClean="0">
                <a:solidFill>
                  <a:schemeClr val="bg2">
                    <a:lumMod val="50000"/>
                  </a:schemeClr>
                </a:solidFill>
              </a:rPr>
              <a:t>culturel</a:t>
            </a:r>
            <a:endParaRPr lang="fr-FR" sz="13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02505" y="6057382"/>
            <a:ext cx="50405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17%</a:t>
            </a:r>
            <a:endParaRPr lang="fr-FR" sz="1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347864" y="1360911"/>
            <a:ext cx="16561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>
                <a:solidFill>
                  <a:schemeClr val="bg2">
                    <a:lumMod val="50000"/>
                  </a:schemeClr>
                </a:solidFill>
              </a:rPr>
              <a:t>Âge</a:t>
            </a:r>
            <a:endParaRPr lang="fr-FR" sz="13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655152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</a:rPr>
              <a:t>Origine</a:t>
            </a:r>
            <a:endParaRPr lang="fr-FR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Résultats : profils</a:t>
            </a:r>
            <a:endParaRPr lang="fr-FR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99411"/>
            <a:ext cx="7416824" cy="519061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037058" y="4221088"/>
            <a:ext cx="1473188" cy="3693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Les amateurs du Louvre </a:t>
            </a:r>
          </a:p>
          <a:p>
            <a:pPr algn="ctr"/>
            <a:r>
              <a:rPr lang="fr-FR" sz="900" b="1" dirty="0" smtClean="0"/>
              <a:t>et des musées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67554" y="5557643"/>
            <a:ext cx="2068742" cy="2308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Les séniors franciliens non technophiles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61765" y="2045114"/>
            <a:ext cx="2500790" cy="3693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Les jeunes adultes étrangers à fort capital culturel et technologique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49243" y="2114364"/>
            <a:ext cx="2270248" cy="2308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Les adolescents primo-visiteurs du  Louvre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66400" y="4221088"/>
            <a:ext cx="2079485" cy="3693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Les familles étrangères en situation touristique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67744" y="6093296"/>
            <a:ext cx="2135487" cy="2308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Les technophiles non connaisseurs en art</a:t>
            </a:r>
          </a:p>
        </p:txBody>
      </p:sp>
    </p:spTree>
    <p:extLst>
      <p:ext uri="{BB962C8B-B14F-4D97-AF65-F5344CB8AC3E}">
        <p14:creationId xmlns:p14="http://schemas.microsoft.com/office/powerpoint/2010/main" val="579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Résultats : projets d’usage de la console</a:t>
            </a:r>
            <a:endParaRPr lang="fr-FR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99411"/>
            <a:ext cx="7416824" cy="519061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796136" y="4193957"/>
            <a:ext cx="1728192" cy="3693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Approfondir ses connaissances grâce à un audioguide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06498" y="5512294"/>
            <a:ext cx="1872208" cy="3693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S’orienter dans le musée et être guidé durant la visite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32040" y="2135614"/>
            <a:ext cx="2821124" cy="3693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Découvrir et approfondir ses connaissances de façon ludique et technologique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31640" y="2204864"/>
            <a:ext cx="2058688" cy="2308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Découvrir le Louvre pour la 1</a:t>
            </a:r>
            <a:r>
              <a:rPr lang="fr-FR" sz="900" b="1" baseline="30000" dirty="0" smtClean="0"/>
              <a:t>ère</a:t>
            </a:r>
            <a:r>
              <a:rPr lang="fr-FR" sz="900" b="1" dirty="0" smtClean="0"/>
              <a:t> fois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42156" y="4263207"/>
            <a:ext cx="1073660" cy="2308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Visiter en famille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67744" y="6021288"/>
            <a:ext cx="2304256" cy="369332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S’orienter dans le musée et avoir des explications sur les œuvres et les collections</a:t>
            </a:r>
          </a:p>
        </p:txBody>
      </p:sp>
    </p:spTree>
    <p:extLst>
      <p:ext uri="{BB962C8B-B14F-4D97-AF65-F5344CB8AC3E}">
        <p14:creationId xmlns:p14="http://schemas.microsoft.com/office/powerpoint/2010/main" val="579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Caractérisation des classes (trajectoire générationnelle)</a:t>
            </a:r>
            <a:endParaRPr lang="fr-FR" sz="2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90816"/>
              </p:ext>
            </p:extLst>
          </p:nvPr>
        </p:nvGraphicFramePr>
        <p:xfrm>
          <a:off x="107504" y="1196752"/>
          <a:ext cx="8963997" cy="534245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80571"/>
                <a:gridCol w="1280571"/>
                <a:gridCol w="1280571"/>
                <a:gridCol w="1280571"/>
                <a:gridCol w="1280571"/>
                <a:gridCol w="1280571"/>
                <a:gridCol w="1280571"/>
              </a:tblGrid>
              <a:tr h="761874"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Adolescents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primo-visiteurs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(15-17 ans)</a:t>
                      </a:r>
                    </a:p>
                    <a:p>
                      <a:pPr algn="ctr"/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Jeunes adultes étrangers  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fort capital technologique et culturel 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(18-25 ans)</a:t>
                      </a:r>
                      <a:endParaRPr lang="fr-FR" sz="9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Familles étrangères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situation touristique</a:t>
                      </a:r>
                    </a:p>
                    <a:p>
                      <a:pPr algn="ctr"/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Technophiles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connaisseurs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art</a:t>
                      </a:r>
                    </a:p>
                    <a:p>
                      <a:pPr algn="ctr"/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Amateurs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musées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du Louvre</a:t>
                      </a:r>
                    </a:p>
                    <a:p>
                      <a:pPr algn="ctr"/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Séniors franciliens</a:t>
                      </a:r>
                      <a:r>
                        <a:rPr lang="fr-FR" sz="9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</a:t>
                      </a:r>
                      <a:endParaRPr lang="fr-FR" sz="9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technophiles</a:t>
                      </a:r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</a:tr>
              <a:tr h="567671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 dominant de la classe</a:t>
                      </a: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Élèves</a:t>
                      </a:r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Étudiants /</a:t>
                      </a:r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Jeunes actifs (NS)</a:t>
                      </a:r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Actifs en emploi</a:t>
                      </a:r>
                    </a:p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à 59</a:t>
                      </a:r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ans </a:t>
                      </a:r>
                    </a:p>
                    <a:p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Séniors</a:t>
                      </a:r>
                    </a:p>
                    <a:p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Porteurs de billets</a:t>
                      </a:r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</a:t>
                      </a:r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visité le Louvre gratuitement</a:t>
                      </a:r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Grands</a:t>
                      </a:r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amateurs de musées</a:t>
                      </a:r>
                    </a:p>
                    <a:p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Déjà venus au Louvre</a:t>
                      </a:r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Parisiens</a:t>
                      </a:r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Franciliens</a:t>
                      </a:r>
                    </a:p>
                    <a:p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Séniors</a:t>
                      </a:r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</a:tr>
              <a:tr h="1643258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Usages de la console</a:t>
                      </a: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N’ont pas remarqué ni utilisé toutes les fonctionnalités</a:t>
                      </a:r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console</a:t>
                      </a:r>
                    </a:p>
                    <a:p>
                      <a:endParaRPr lang="fr-FR" sz="8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 compensé en utilisant les panneaux muraux</a:t>
                      </a:r>
                    </a:p>
                    <a:p>
                      <a:endParaRPr lang="fr-FR" sz="8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 abandonné l’usage de la console durant la visite</a:t>
                      </a:r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Usage continu</a:t>
                      </a:r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la console durant toute la visite</a:t>
                      </a:r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Estiment que la console apprend à regarder plus attentivement les œuvres </a:t>
                      </a:r>
                    </a:p>
                    <a:p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Regrettent le manque d’information et de démonstration concernant l’usage</a:t>
                      </a:r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console</a:t>
                      </a:r>
                    </a:p>
                    <a:p>
                      <a:endParaRPr lang="fr-FR" sz="8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Autocritiques sur leur impréparation</a:t>
                      </a:r>
                    </a:p>
                    <a:p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 choisi un parcours et suivi</a:t>
                      </a:r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itinéraire proposé par la console</a:t>
                      </a:r>
                    </a:p>
                    <a:p>
                      <a:endParaRPr lang="fr-FR" sz="8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 utilisé la fonction « se localiser »</a:t>
                      </a:r>
                    </a:p>
                    <a:p>
                      <a:endParaRPr lang="fr-FR" sz="8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 utilisé la console pour visiter le Louvre de façon « un peu » plus ludique</a:t>
                      </a:r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Visée d’approfondissement des savoirs</a:t>
                      </a:r>
                    </a:p>
                    <a:p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 de besoins d’orientation dans le musée.</a:t>
                      </a:r>
                    </a:p>
                    <a:p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Usage mixte de la console (en alternance avec visite libre).</a:t>
                      </a:r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 utilisé la fonction « se localiser »</a:t>
                      </a:r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le plan figurant sur la console.</a:t>
                      </a:r>
                    </a:p>
                    <a:p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Estiment que la console permet de visiter le musée de manière plus efficace.</a:t>
                      </a:r>
                    </a:p>
                    <a:p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Estiment que le personnel aurait dû</a:t>
                      </a:r>
                      <a:r>
                        <a:rPr lang="fr-FR" sz="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leur proposer une démonstration de la console.</a:t>
                      </a:r>
                    </a:p>
                    <a:p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</a:tr>
              <a:tr h="1284729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Bénéfices retirés</a:t>
                      </a:r>
                    </a:p>
                    <a:p>
                      <a:endParaRPr lang="fr-FR" sz="9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Peu satisfaits » globalement de l’outil, sans avis tranché par rapport aux autres classes.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Pas</a:t>
                      </a:r>
                      <a:r>
                        <a:rPr lang="fr-FR" sz="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 tout </a:t>
                      </a:r>
                      <a:r>
                        <a:rPr lang="fr-F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satisfaits »</a:t>
                      </a:r>
                      <a:r>
                        <a:rPr lang="fr-FR" sz="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 commentaires audio, de leur durée et de l’orientation avec la console</a:t>
                      </a:r>
                      <a:endParaRPr lang="fr-FR" sz="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Très satisfaits » de l’utilisation de la console et de ses fonctionnalités</a:t>
                      </a:r>
                    </a:p>
                    <a:p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Jugent l’orientation avec la console défaillante.</a:t>
                      </a:r>
                    </a:p>
                    <a:p>
                      <a:endParaRPr lang="fr-FR" sz="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</a:t>
                      </a:r>
                      <a:r>
                        <a:rPr lang="fr-FR" sz="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compensé grâce aux panneaux muraux et au plan-information du Louvre.</a:t>
                      </a:r>
                    </a:p>
                    <a:p>
                      <a:endParaRPr lang="fr-FR" sz="80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Pas du tout satisfaits » de la console et de ses fonctionnalités</a:t>
                      </a:r>
                      <a:endParaRPr lang="fr-FR" sz="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Assez satisfaits »</a:t>
                      </a:r>
                      <a:r>
                        <a:rPr lang="fr-FR" sz="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 commentaires audio et de leur durée.</a:t>
                      </a:r>
                    </a:p>
                    <a:p>
                      <a:endParaRPr lang="fr-FR" sz="80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Très satisfaits »</a:t>
                      </a:r>
                      <a:r>
                        <a:rPr lang="fr-FR" sz="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 commentaires audio.</a:t>
                      </a:r>
                    </a:p>
                    <a:p>
                      <a:endParaRPr lang="fr-FR" sz="80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Assez satisfaits » des commentaires audio et de leur durée.</a:t>
                      </a:r>
                    </a:p>
                    <a:p>
                      <a:endParaRPr lang="fr-FR" sz="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Peu satisfaits », globalement,</a:t>
                      </a:r>
                      <a:r>
                        <a:rPr lang="fr-FR" sz="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l’utilisation de la console et de ses fonctionnalités d’orientation.</a:t>
                      </a:r>
                      <a:endParaRPr lang="fr-FR" sz="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</a:tr>
              <a:tr h="999052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Opinion concernant l’association Louvre - Nintendo</a:t>
                      </a: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Estiment </a:t>
                      </a:r>
                      <a:r>
                        <a:rPr lang="fr-FR" sz="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 l’association Louvre - Nintendo « donne une image plus moderne du musée ».</a:t>
                      </a:r>
                      <a:endParaRPr lang="fr-FR" sz="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fr-FR" sz="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 ’association avec Nintendo « montre qu’une console peut servir à autre chose qu’à un jeu vidéo ».</a:t>
                      </a:r>
                      <a:endParaRPr lang="fr-FR" sz="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Sont « tout à fait d’accord » avec le fait que l’association Louvre - Nintendo « fait trop commercial »</a:t>
                      </a:r>
                      <a:endParaRPr lang="fr-FR" sz="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fr-FR" sz="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4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Principaux constats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44869"/>
              </p:ext>
            </p:extLst>
          </p:nvPr>
        </p:nvGraphicFramePr>
        <p:xfrm>
          <a:off x="467543" y="1700808"/>
          <a:ext cx="8280922" cy="43924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1414"/>
                <a:gridCol w="1422477"/>
                <a:gridCol w="1347610"/>
                <a:gridCol w="1113156"/>
                <a:gridCol w="1184284"/>
                <a:gridCol w="1191981"/>
              </a:tblGrid>
              <a:tr h="71732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Public très satisfait</a:t>
                      </a:r>
                      <a:endParaRPr lang="fr-FR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Public mitigé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Public</a:t>
                      </a:r>
                      <a:r>
                        <a:rPr lang="fr-FR" sz="1600" baseline="0" dirty="0" smtClean="0"/>
                        <a:t> insatisfait</a:t>
                      </a:r>
                      <a:endParaRPr lang="fr-FR" sz="1600" dirty="0"/>
                    </a:p>
                  </a:txBody>
                  <a:tcPr/>
                </a:tc>
              </a:tr>
              <a:tr h="121235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Jeunes adultes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Amateurs des musées et du Louvre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Technophiles</a:t>
                      </a:r>
                      <a:r>
                        <a:rPr lang="fr-FR" sz="1400" baseline="0" dirty="0" smtClean="0"/>
                        <a:t> (non connaisseurs)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Adolescents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Séniors franciliens</a:t>
                      </a:r>
                      <a:r>
                        <a:rPr lang="fr-FR" sz="1400" baseline="0" dirty="0" smtClean="0"/>
                        <a:t> (non technophiles)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Visiteurs étrangers en famille</a:t>
                      </a:r>
                      <a:endParaRPr lang="fr-FR" sz="1400" dirty="0" smtClean="0"/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</a:tr>
              <a:tr h="2462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 smtClean="0"/>
                        <a:t>Exploitent toute la richesse et les potentialités offertes par l’outil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 smtClean="0"/>
                        <a:t>Utilisent la console comme un audioguide traditionnel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Utilisent la console comme</a:t>
                      </a:r>
                      <a:r>
                        <a:rPr lang="fr-FR" sz="1400" i="1" baseline="0" dirty="0" smtClean="0"/>
                        <a:t> un instrument de navigation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 smtClean="0"/>
                        <a:t>Renoncent à l’usage de l’outil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Utilisent la console pour s’orienter et écouter </a:t>
                      </a:r>
                      <a:r>
                        <a:rPr lang="fr-FR" sz="1400" i="1" smtClean="0"/>
                        <a:t>des commentaires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 smtClean="0"/>
                        <a:t>N’ont pas su utiliser la console</a:t>
                      </a:r>
                      <a:endParaRPr lang="fr-FR" sz="1400" dirty="0" smtClean="0"/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Principaux constats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fr-FR" sz="2400" b="1" dirty="0" smtClean="0"/>
              <a:t>Appréciation dépendante de :</a:t>
            </a:r>
          </a:p>
          <a:p>
            <a:pPr marL="0" indent="0">
              <a:buClrTx/>
              <a:buNone/>
            </a:pPr>
            <a:endParaRPr lang="fr-FR" sz="1800" b="1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800" b="1" dirty="0" smtClean="0"/>
              <a:t>Expérience et connaissance des musées (ou pas)</a:t>
            </a:r>
          </a:p>
          <a:p>
            <a:pPr marL="0" indent="0">
              <a:buClrTx/>
              <a:buNone/>
            </a:pPr>
            <a:endParaRPr lang="fr-FR" sz="1800" b="1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800" b="1" dirty="0" smtClean="0"/>
              <a:t>Expérience et connaissance du Louvre (ou pas)</a:t>
            </a:r>
            <a:endParaRPr lang="fr-FR" sz="1800" b="1" i="1" dirty="0" smtClean="0"/>
          </a:p>
          <a:p>
            <a:pPr marL="0" indent="0">
              <a:buClrTx/>
              <a:buNone/>
            </a:pPr>
            <a:endParaRPr lang="fr-FR" sz="1800" b="1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800" b="1" dirty="0" smtClean="0"/>
              <a:t>Compétences techniques et technologiques (ou pas)</a:t>
            </a:r>
            <a:endParaRPr lang="fr-FR" sz="1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250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3298</TotalTime>
  <Words>942</Words>
  <Application>Microsoft Office PowerPoint</Application>
  <PresentationFormat>Affichage à l'écran (4:3)</PresentationFormat>
  <Paragraphs>223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Médian</vt:lpstr>
      <vt:lpstr> Un Modèle structurel des usages de l’audioguide Nintendo 3ds du musée du Louvre Observations tirées de la comparaison résultats/objectifs initiaux  Anne Krebs - Agnès Alfandari . Rencontres numériques. 22 octobre 2013 </vt:lpstr>
      <vt:lpstr>Modèle</vt:lpstr>
      <vt:lpstr>Résultats : classes </vt:lpstr>
      <vt:lpstr>Résultats : poids des classes</vt:lpstr>
      <vt:lpstr>Résultats : profils</vt:lpstr>
      <vt:lpstr>Résultats : projets d’usage de la console</vt:lpstr>
      <vt:lpstr>Caractérisation des classes (trajectoire générationnelle)</vt:lpstr>
      <vt:lpstr>Principaux constats</vt:lpstr>
      <vt:lpstr>Principaux constats</vt:lpstr>
      <vt:lpstr>Principaux constats</vt:lpstr>
      <vt:lpstr>Principaux constats</vt:lpstr>
      <vt:lpstr>Les résultats de l’étude face aux objectifs initiaux</vt:lpstr>
      <vt:lpstr>Objectifs/résultats : améliorer le taux de prise</vt:lpstr>
      <vt:lpstr>Objectifs/résultats : moderniser l’image du musée</vt:lpstr>
      <vt:lpstr>Objectifs/résultats : développer les publics (garantir l’attraction des jeunes) </vt:lpstr>
      <vt:lpstr>Objectifs/résultats : proposer des contenus et des usages adaptés</vt:lpstr>
      <vt:lpstr>Objectifs/résultats : améliorer le guidage</vt:lpstr>
      <vt:lpstr>Objectifs/résultats : enrichir l’expérience de visite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Krebs Anne</dc:creator>
  <cp:lastModifiedBy>Manser Farida</cp:lastModifiedBy>
  <cp:revision>363</cp:revision>
  <cp:lastPrinted>2013-10-14T08:16:13Z</cp:lastPrinted>
  <dcterms:created xsi:type="dcterms:W3CDTF">2013-09-27T10:39:49Z</dcterms:created>
  <dcterms:modified xsi:type="dcterms:W3CDTF">2013-10-22T09:27:13Z</dcterms:modified>
</cp:coreProperties>
</file>